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870" autoAdjust="0"/>
    <p:restoredTop sz="94660"/>
  </p:normalViewPr>
  <p:slideViewPr>
    <p:cSldViewPr>
      <p:cViewPr varScale="1">
        <p:scale>
          <a:sx n="95" d="100"/>
          <a:sy n="95" d="100"/>
        </p:scale>
        <p:origin x="-708"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B71C7DB0-A76E-41AA-977E-EE27B51D8763}"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1C7DB0-A76E-41AA-977E-EE27B51D876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1C7DB0-A76E-41AA-977E-EE27B51D876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1C7DB0-A76E-41AA-977E-EE27B51D876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1C7DB0-A76E-41AA-977E-EE27B51D8763}"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71C7DB0-A76E-41AA-977E-EE27B51D876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71C7DB0-A76E-41AA-977E-EE27B51D8763}"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71C7DB0-A76E-41AA-977E-EE27B51D876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71C7DB0-A76E-41AA-977E-EE27B51D876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71C7DB0-A76E-41AA-977E-EE27B51D876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22E96A8A-F940-4C70-8AD5-C6C9004E9365}" type="datetimeFigureOut">
              <a:rPr lang="en-US" smtClean="0"/>
              <a:pPr/>
              <a:t>12/17/2011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077200" y="6356350"/>
            <a:ext cx="609600" cy="365125"/>
          </a:xfrm>
        </p:spPr>
        <p:txBody>
          <a:bodyPr/>
          <a:lstStyle/>
          <a:p>
            <a:fld id="{B71C7DB0-A76E-41AA-977E-EE27B51D8763}" type="slidenum">
              <a:rPr lang="en-US" smtClean="0"/>
              <a:pPr/>
              <a:t>‹#›</a:t>
            </a:fld>
            <a:endParaRPr 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22E96A8A-F940-4C70-8AD5-C6C9004E9365}" type="datetimeFigureOut">
              <a:rPr lang="en-US" smtClean="0"/>
              <a:pPr/>
              <a:t>12/17/2011</a:t>
            </a:fld>
            <a:endParaRPr 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B71C7DB0-A76E-41AA-977E-EE27B51D8763}" type="slidenum">
              <a:rPr lang="en-US" smtClean="0"/>
              <a:pPr/>
              <a:t>‹#›</a:t>
            </a:fld>
            <a:endParaRPr 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www.khanacademy.org/video/introduction-to-order-of-operations?playlist=Pre-algebra"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www.inacol.org/about/history.php" TargetMode="External"/><Relationship Id="rId2" Type="http://schemas.openxmlformats.org/officeDocument/2006/relationships/hyperlink" Target="http://www2.uwstout.edu/content/lib/thesis/2004/2004schlesserc.pdf"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52401"/>
            <a:ext cx="7772400" cy="838199"/>
          </a:xfrm>
        </p:spPr>
        <p:txBody>
          <a:bodyPr>
            <a:normAutofit fontScale="90000"/>
          </a:bodyPr>
          <a:lstStyle/>
          <a:p>
            <a:pPr algn="l"/>
            <a:r>
              <a:rPr lang="en-US" sz="3200" dirty="0" smtClean="0"/>
              <a:t>The Benefits of Online Learning at the Middle School level</a:t>
            </a:r>
            <a:endParaRPr lang="en-US" sz="3200" dirty="0"/>
          </a:p>
        </p:txBody>
      </p:sp>
      <p:sp>
        <p:nvSpPr>
          <p:cNvPr id="3" name="Subtitle 2"/>
          <p:cNvSpPr>
            <a:spLocks noGrp="1"/>
          </p:cNvSpPr>
          <p:nvPr>
            <p:ph type="subTitle" idx="1"/>
          </p:nvPr>
        </p:nvSpPr>
        <p:spPr>
          <a:xfrm>
            <a:off x="1371600" y="1143000"/>
            <a:ext cx="6400800" cy="5257800"/>
          </a:xfrm>
        </p:spPr>
        <p:txBody>
          <a:bodyPr>
            <a:normAutofit fontScale="92500" lnSpcReduction="10000"/>
          </a:bodyPr>
          <a:lstStyle/>
          <a:p>
            <a:pPr algn="l"/>
            <a:r>
              <a:rPr lang="en-US" sz="2400" dirty="0" smtClean="0">
                <a:latin typeface="Times New Roman" pitchFamily="18" charset="0"/>
                <a:cs typeface="Times New Roman" pitchFamily="18" charset="0"/>
              </a:rPr>
              <a:t>The purpose of this presentation is to persuade this well organized school board of the benefits of launching  an  online pilot program for the sixth, seventh and eighth grade students for </a:t>
            </a:r>
            <a:r>
              <a:rPr lang="en-US" sz="2400" dirty="0" smtClean="0">
                <a:latin typeface="Times New Roman" pitchFamily="18" charset="0"/>
                <a:cs typeface="Times New Roman" pitchFamily="18" charset="0"/>
              </a:rPr>
              <a:t>our </a:t>
            </a:r>
            <a:r>
              <a:rPr lang="en-US" sz="2400" dirty="0" smtClean="0">
                <a:latin typeface="Times New Roman" pitchFamily="18" charset="0"/>
                <a:cs typeface="Times New Roman" pitchFamily="18" charset="0"/>
              </a:rPr>
              <a:t>charter school. Our pilot program offers: </a:t>
            </a:r>
          </a:p>
          <a:p>
            <a:pPr algn="l">
              <a:buFont typeface="Arial" pitchFamily="34" charset="0"/>
              <a:buChar char="•"/>
            </a:pPr>
            <a:r>
              <a:rPr lang="en-US" sz="2400" dirty="0" smtClean="0">
                <a:latin typeface="Times New Roman" pitchFamily="18" charset="0"/>
                <a:cs typeface="Times New Roman" pitchFamily="18" charset="0"/>
              </a:rPr>
              <a:t>Gifted teachers </a:t>
            </a:r>
          </a:p>
          <a:p>
            <a:pPr algn="l">
              <a:buFont typeface="Arial" pitchFamily="34" charset="0"/>
              <a:buChar char="•"/>
            </a:pPr>
            <a:r>
              <a:rPr lang="en-US" sz="2400" dirty="0" smtClean="0">
                <a:latin typeface="Times New Roman" pitchFamily="18" charset="0"/>
                <a:cs typeface="Times New Roman" pitchFamily="18" charset="0"/>
              </a:rPr>
              <a:t>Academic achievement</a:t>
            </a:r>
          </a:p>
          <a:p>
            <a:pPr algn="l">
              <a:buFont typeface="Arial" pitchFamily="34" charset="0"/>
              <a:buChar char="•"/>
            </a:pPr>
            <a:r>
              <a:rPr lang="en-US" sz="2400" dirty="0" smtClean="0">
                <a:latin typeface="Times New Roman" pitchFamily="18" charset="0"/>
                <a:cs typeface="Times New Roman" pitchFamily="18" charset="0"/>
              </a:rPr>
              <a:t>Social Interactions</a:t>
            </a:r>
          </a:p>
          <a:p>
            <a:pPr algn="l">
              <a:buFont typeface="Arial" pitchFamily="34" charset="0"/>
              <a:buChar char="•"/>
            </a:pPr>
            <a:r>
              <a:rPr lang="en-US" sz="2400" dirty="0" smtClean="0">
                <a:latin typeface="Times New Roman" pitchFamily="18" charset="0"/>
                <a:cs typeface="Times New Roman" pitchFamily="18" charset="0"/>
              </a:rPr>
              <a:t>Technology Excellence</a:t>
            </a:r>
          </a:p>
          <a:p>
            <a:pPr algn="l">
              <a:buFont typeface="Arial" pitchFamily="34" charset="0"/>
              <a:buChar char="•"/>
            </a:pPr>
            <a:r>
              <a:rPr lang="en-US" sz="2400" dirty="0" smtClean="0">
                <a:latin typeface="Times New Roman" pitchFamily="18" charset="0"/>
                <a:cs typeface="Times New Roman" pitchFamily="18" charset="0"/>
              </a:rPr>
              <a:t>Exceptional Curriculum</a:t>
            </a:r>
          </a:p>
          <a:p>
            <a:pPr algn="l"/>
            <a:r>
              <a:rPr lang="en-US" sz="2400" dirty="0" smtClean="0">
                <a:latin typeface="Times New Roman" pitchFamily="18" charset="0"/>
                <a:cs typeface="Times New Roman" pitchFamily="18" charset="0"/>
              </a:rPr>
              <a:t>Does your school provide a  learning experience such as this? </a:t>
            </a:r>
          </a:p>
          <a:p>
            <a:pPr algn="l"/>
            <a:r>
              <a:rPr lang="en-US" sz="2400" dirty="0" smtClean="0">
                <a:latin typeface="Times New Roman" pitchFamily="18" charset="0"/>
                <a:cs typeface="Times New Roman" pitchFamily="18" charset="0"/>
              </a:rPr>
              <a:t>The fact that you are reviewing this information tells me that this non-traditional pilot program maybe of interest to you.</a:t>
            </a:r>
          </a:p>
          <a:p>
            <a:pPr>
              <a:buFont typeface="Arial" pitchFamily="34" charset="0"/>
              <a:buChar char="•"/>
            </a:pPr>
            <a:endParaRPr lang="en-US" sz="2400" dirty="0">
              <a:latin typeface="Times New Roman" pitchFamily="18" charset="0"/>
              <a:cs typeface="Times New Roman"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Overall Idea of the Program</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The </a:t>
            </a:r>
            <a:r>
              <a:rPr lang="en-US" dirty="0" smtClean="0"/>
              <a:t>Mission statement of Lambright’s </a:t>
            </a:r>
            <a:r>
              <a:rPr lang="en-US" dirty="0" smtClean="0"/>
              <a:t> </a:t>
            </a:r>
            <a:r>
              <a:rPr lang="en-US" dirty="0" smtClean="0"/>
              <a:t>Middle </a:t>
            </a:r>
            <a:r>
              <a:rPr lang="en-US" dirty="0" smtClean="0"/>
              <a:t>school </a:t>
            </a:r>
            <a:r>
              <a:rPr lang="en-US" dirty="0" smtClean="0"/>
              <a:t>Cyber Academy </a:t>
            </a:r>
            <a:r>
              <a:rPr lang="en-US" dirty="0" smtClean="0"/>
              <a:t>is: </a:t>
            </a:r>
            <a:r>
              <a:rPr lang="en-US" sz="2000" b="1" dirty="0" smtClean="0">
                <a:latin typeface="Times New Roman" pitchFamily="18" charset="0"/>
                <a:cs typeface="Times New Roman" pitchFamily="18" charset="0"/>
              </a:rPr>
              <a:t>All students will excel with a positive vision  about their outlook, encouraged to learn continually with reference to innovative ways which help prepare for success in life. </a:t>
            </a:r>
          </a:p>
          <a:p>
            <a:r>
              <a:rPr lang="en-US" sz="2000" b="1" dirty="0" smtClean="0">
                <a:latin typeface="Times New Roman" pitchFamily="18" charset="0"/>
                <a:cs typeface="Times New Roman" pitchFamily="18" charset="0"/>
              </a:rPr>
              <a:t>Lambright’s Middle </a:t>
            </a:r>
            <a:r>
              <a:rPr lang="en-US" sz="2000" b="1" dirty="0" smtClean="0">
                <a:latin typeface="Times New Roman" pitchFamily="18" charset="0"/>
                <a:cs typeface="Times New Roman" pitchFamily="18" charset="0"/>
              </a:rPr>
              <a:t>school </a:t>
            </a:r>
            <a:r>
              <a:rPr lang="en-US" sz="2000" b="1" dirty="0" smtClean="0">
                <a:latin typeface="Times New Roman" pitchFamily="18" charset="0"/>
                <a:cs typeface="Times New Roman" pitchFamily="18" charset="0"/>
              </a:rPr>
              <a:t>Cyber Academy </a:t>
            </a:r>
            <a:r>
              <a:rPr lang="en-US" sz="2000" b="1" dirty="0" smtClean="0">
                <a:latin typeface="Times New Roman" pitchFamily="18" charset="0"/>
                <a:cs typeface="Times New Roman" pitchFamily="18" charset="0"/>
              </a:rPr>
              <a:t>is an online program for grades 6-8. Each lesson will be differentiated according to the needs of the students. The curriculum is based on the national standards of K-12 learning as established by the International Association for K-12 Online Learning (</a:t>
            </a:r>
            <a:r>
              <a:rPr lang="en-US" sz="2000" b="1" dirty="0" err="1" smtClean="0">
                <a:latin typeface="Times New Roman" pitchFamily="18" charset="0"/>
                <a:cs typeface="Times New Roman" pitchFamily="18" charset="0"/>
              </a:rPr>
              <a:t>iNACOL</a:t>
            </a:r>
            <a:r>
              <a:rPr lang="en-US" sz="2000" b="1" dirty="0" smtClean="0">
                <a:latin typeface="Times New Roman" pitchFamily="18" charset="0"/>
                <a:cs typeface="Times New Roman" pitchFamily="18" charset="0"/>
              </a:rPr>
              <a:t>).  The </a:t>
            </a:r>
            <a:r>
              <a:rPr lang="en-US" sz="2000" b="1" dirty="0" err="1" smtClean="0">
                <a:latin typeface="Times New Roman" pitchFamily="18" charset="0"/>
                <a:cs typeface="Times New Roman" pitchFamily="18" charset="0"/>
              </a:rPr>
              <a:t>iNACOL</a:t>
            </a:r>
            <a:r>
              <a:rPr lang="en-US" sz="2000" b="1" dirty="0" smtClean="0">
                <a:latin typeface="Times New Roman" pitchFamily="18" charset="0"/>
                <a:cs typeface="Times New Roman" pitchFamily="18" charset="0"/>
              </a:rPr>
              <a:t> are leading authorities in the area of  curriculum content( Patrick, 2000) </a:t>
            </a:r>
          </a:p>
          <a:p>
            <a:r>
              <a:rPr lang="en-US" sz="2000" b="1" dirty="0" smtClean="0">
                <a:latin typeface="Times New Roman" pitchFamily="18" charset="0"/>
                <a:cs typeface="Times New Roman" pitchFamily="18" charset="0"/>
              </a:rPr>
              <a:t>This program creates online learning communities. In addition, the online learning communities can be connected in person as well by means of clubs and activities such as science clubs within your locate community. Research reveals that social activities have a positive impact on student success </a:t>
            </a:r>
            <a:r>
              <a:rPr lang="en-US" sz="1900" b="1" dirty="0" smtClean="0">
                <a:latin typeface="Times New Roman" pitchFamily="18" charset="0"/>
                <a:cs typeface="Times New Roman" pitchFamily="18" charset="0"/>
              </a:rPr>
              <a:t>(</a:t>
            </a:r>
            <a:r>
              <a:rPr lang="en-US" sz="1900" b="1" dirty="0" err="1" smtClean="0">
                <a:latin typeface="Times New Roman" pitchFamily="18" charset="0"/>
                <a:cs typeface="Times New Roman" pitchFamily="18" charset="0"/>
              </a:rPr>
              <a:t>Schlesser</a:t>
            </a:r>
            <a:r>
              <a:rPr lang="en-US" sz="1900" b="1" dirty="0" smtClean="0">
                <a:latin typeface="Times New Roman" pitchFamily="18" charset="0"/>
                <a:cs typeface="Times New Roman" pitchFamily="18" charset="0"/>
              </a:rPr>
              <a:t> , 2004 ).  </a:t>
            </a:r>
          </a:p>
          <a:p>
            <a:r>
              <a:rPr lang="en-US" sz="2000" b="1" dirty="0" smtClean="0">
                <a:latin typeface="Times New Roman" pitchFamily="18" charset="0"/>
                <a:cs typeface="Times New Roman" pitchFamily="18" charset="0"/>
              </a:rPr>
              <a:t>There is great academic flexibility in that students can start either part-time or full-time. In many cases the tuition is free. In many cases, it is paid for with public school </a:t>
            </a:r>
            <a:r>
              <a:rPr lang="en-US" sz="2000" b="1" dirty="0" smtClean="0">
                <a:latin typeface="Times New Roman" pitchFamily="18" charset="0"/>
                <a:cs typeface="Times New Roman" pitchFamily="18" charset="0"/>
              </a:rPr>
              <a:t>funding (</a:t>
            </a:r>
            <a:r>
              <a:rPr lang="en-US" sz="1800" b="1" dirty="0" smtClean="0"/>
              <a:t>Watkins, </a:t>
            </a:r>
            <a:r>
              <a:rPr lang="en-US" sz="1800" b="1" dirty="0" smtClean="0"/>
              <a:t>2005</a:t>
            </a:r>
            <a:r>
              <a:rPr lang="en-US" sz="1800" dirty="0" smtClean="0"/>
              <a:t>)</a:t>
            </a:r>
            <a:r>
              <a:rPr lang="en-US" sz="2000" b="1" dirty="0" smtClean="0">
                <a:latin typeface="Times New Roman" pitchFamily="18" charset="0"/>
                <a:cs typeface="Times New Roman" pitchFamily="18" charset="0"/>
              </a:rPr>
              <a:t>.  </a:t>
            </a:r>
            <a:r>
              <a:rPr lang="en-US" sz="2000" b="1" dirty="0" smtClean="0">
                <a:latin typeface="Times New Roman" pitchFamily="18" charset="0"/>
                <a:cs typeface="Times New Roman" pitchFamily="18" charset="0"/>
              </a:rPr>
              <a:t/>
            </a:r>
            <a:br>
              <a:rPr lang="en-US" sz="2000" b="1" dirty="0" smtClean="0">
                <a:latin typeface="Times New Roman" pitchFamily="18" charset="0"/>
                <a:cs typeface="Times New Roman" pitchFamily="18" charset="0"/>
              </a:rPr>
            </a:br>
            <a:endParaRPr lang="en-US" sz="2000" dirty="0">
              <a:latin typeface="Times New Roman" pitchFamily="18" charset="0"/>
              <a:cs typeface="Times New Roman" pitchFamily="18"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Execution of the Plan </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A. Personnel-Only the most highly qualified and passionate  teachers will be hired for this virtual school. Teachers will provide expertise in their subject. Teachers are also encouraged to pursue addition training at universities. </a:t>
            </a:r>
          </a:p>
          <a:p>
            <a:r>
              <a:rPr lang="en-US" dirty="0" smtClean="0"/>
              <a:t>B. Financing-This program is free. In fact, in many cases the local  public school which a learner lives near pays the expense. </a:t>
            </a:r>
          </a:p>
          <a:p>
            <a:r>
              <a:rPr lang="en-US" dirty="0" smtClean="0"/>
              <a:t>C. Procedures of the Plan-This state of the art technology program uses a learning management system(LMS). This system allows students to plan, assess and keep track of their progress.  The computer is used as virtual classroom. </a:t>
            </a:r>
          </a:p>
          <a:p>
            <a:r>
              <a:rPr lang="en-US" dirty="0" smtClean="0"/>
              <a:t>LMSCA  provides  real-time communication. When a learner becomes a part of LMSCA, online training is provided. The training is part of an easy step by step system of instruction.  </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457201"/>
            <a:ext cx="7772400" cy="1066799"/>
          </a:xfrm>
        </p:spPr>
        <p:txBody>
          <a:bodyPr>
            <a:normAutofit fontScale="90000"/>
          </a:bodyPr>
          <a:lstStyle/>
          <a:p>
            <a:pPr algn="l"/>
            <a:r>
              <a:rPr lang="en-US" dirty="0" smtClean="0"/>
              <a:t>Online Sample Demonstration of Student Activities </a:t>
            </a:r>
            <a:endParaRPr lang="en-US" dirty="0"/>
          </a:p>
        </p:txBody>
      </p:sp>
      <p:sp>
        <p:nvSpPr>
          <p:cNvPr id="3" name="Subtitle 2"/>
          <p:cNvSpPr>
            <a:spLocks noGrp="1"/>
          </p:cNvSpPr>
          <p:nvPr>
            <p:ph type="subTitle" idx="1"/>
          </p:nvPr>
        </p:nvSpPr>
        <p:spPr>
          <a:xfrm>
            <a:off x="1524000" y="2133600"/>
            <a:ext cx="6400800" cy="3505200"/>
          </a:xfrm>
        </p:spPr>
        <p:txBody>
          <a:bodyPr/>
          <a:lstStyle/>
          <a:p>
            <a:pPr algn="l"/>
            <a:r>
              <a:rPr lang="en-US" dirty="0" smtClean="0"/>
              <a:t>LAMBRIGHT’S MIDDLE SCHOOL CYBER ACADEMY:</a:t>
            </a:r>
          </a:p>
          <a:p>
            <a:pPr algn="l"/>
            <a:r>
              <a:rPr lang="en-US" dirty="0" smtClean="0"/>
              <a:t>Click on link below to see a sample lesson:</a:t>
            </a:r>
          </a:p>
          <a:p>
            <a:pPr algn="l"/>
            <a:r>
              <a:rPr lang="en-US" b="1" i="1" u="sng" dirty="0" smtClean="0">
                <a:hlinkClick r:id="rId2"/>
              </a:rPr>
              <a:t>http://www.khanacademy.org/video/introduction-to-order-of-operations?playlist=Pre-algebra</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Summary</a:t>
            </a:r>
            <a:endParaRPr lang="en-US" dirty="0"/>
          </a:p>
        </p:txBody>
      </p:sp>
      <p:sp>
        <p:nvSpPr>
          <p:cNvPr id="3" name="Content Placeholder 2"/>
          <p:cNvSpPr>
            <a:spLocks noGrp="1"/>
          </p:cNvSpPr>
          <p:nvPr>
            <p:ph idx="1"/>
          </p:nvPr>
        </p:nvSpPr>
        <p:spPr/>
        <p:txBody>
          <a:bodyPr>
            <a:normAutofit/>
          </a:bodyPr>
          <a:lstStyle/>
          <a:p>
            <a:r>
              <a:rPr lang="en-US" sz="2000" dirty="0" smtClean="0">
                <a:latin typeface="Times New Roman" pitchFamily="18" charset="0"/>
                <a:cs typeface="Times New Roman" pitchFamily="18" charset="0"/>
              </a:rPr>
              <a:t>I am convinced that this online pilot program is essential to implement within the 6-8 grade student curriculum</a:t>
            </a:r>
            <a:r>
              <a:rPr lang="en-US" sz="2000" dirty="0" smtClean="0">
                <a:latin typeface="Times New Roman" pitchFamily="18" charset="0"/>
                <a:cs typeface="Times New Roman" pitchFamily="18" charset="0"/>
              </a:rPr>
              <a:t>. This system offers the following:</a:t>
            </a:r>
            <a:endParaRPr lang="en-US" sz="2000" dirty="0" smtClean="0">
              <a:latin typeface="Times New Roman" pitchFamily="18" charset="0"/>
              <a:cs typeface="Times New Roman" pitchFamily="18" charset="0"/>
            </a:endParaRPr>
          </a:p>
          <a:p>
            <a:r>
              <a:rPr lang="en-US" sz="2000" dirty="0" smtClean="0">
                <a:latin typeface="Times New Roman" pitchFamily="18" charset="0"/>
                <a:cs typeface="Times New Roman" pitchFamily="18" charset="0"/>
              </a:rPr>
              <a:t>Flexibility </a:t>
            </a:r>
            <a:endParaRPr lang="en-US" sz="2000" dirty="0" smtClean="0">
              <a:latin typeface="Times New Roman" pitchFamily="18" charset="0"/>
              <a:cs typeface="Times New Roman" pitchFamily="18" charset="0"/>
            </a:endParaRPr>
          </a:p>
          <a:p>
            <a:r>
              <a:rPr lang="en-US" sz="2000" dirty="0" smtClean="0">
                <a:latin typeface="Times New Roman" pitchFamily="18" charset="0"/>
                <a:cs typeface="Times New Roman" pitchFamily="18" charset="0"/>
              </a:rPr>
              <a:t>Multimedia Activities</a:t>
            </a:r>
          </a:p>
          <a:p>
            <a:r>
              <a:rPr lang="en-US" sz="2000" dirty="0" smtClean="0">
                <a:latin typeface="Times New Roman" pitchFamily="18" charset="0"/>
                <a:cs typeface="Times New Roman" pitchFamily="18" charset="0"/>
              </a:rPr>
              <a:t>Personalized assistance for struggling students</a:t>
            </a:r>
          </a:p>
          <a:p>
            <a:r>
              <a:rPr lang="en-US" sz="2000" dirty="0" smtClean="0">
                <a:latin typeface="Times New Roman" pitchFamily="18" charset="0"/>
                <a:cs typeface="Times New Roman" pitchFamily="18" charset="0"/>
              </a:rPr>
              <a:t>Family connection which include field trips within the learner’s local area.</a:t>
            </a:r>
          </a:p>
          <a:p>
            <a:r>
              <a:rPr lang="en-US" sz="2000" dirty="0" smtClean="0">
                <a:latin typeface="Times New Roman" pitchFamily="18" charset="0"/>
                <a:cs typeface="Times New Roman" pitchFamily="18" charset="0"/>
              </a:rPr>
              <a:t>Online tech support, phone support, both live and recorded sessions.</a:t>
            </a:r>
          </a:p>
          <a:p>
            <a:endParaRPr lang="en-US" sz="2800" dirty="0" smtClean="0">
              <a:latin typeface="Times New Roman" pitchFamily="18" charset="0"/>
              <a:cs typeface="Times New Roman" pitchFamily="18" charset="0"/>
            </a:endParaRPr>
          </a:p>
          <a:p>
            <a:endParaRPr lang="en-US" sz="2800"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304801"/>
            <a:ext cx="7772400" cy="761999"/>
          </a:xfrm>
        </p:spPr>
        <p:txBody>
          <a:bodyPr>
            <a:normAutofit fontScale="90000"/>
          </a:bodyPr>
          <a:lstStyle/>
          <a:p>
            <a:pPr algn="ctr"/>
            <a:r>
              <a:rPr lang="en-US" dirty="0" smtClean="0"/>
              <a:t>Reference</a:t>
            </a:r>
            <a:endParaRPr lang="en-US" dirty="0"/>
          </a:p>
        </p:txBody>
      </p:sp>
      <p:sp>
        <p:nvSpPr>
          <p:cNvPr id="3" name="Subtitle 2"/>
          <p:cNvSpPr>
            <a:spLocks noGrp="1"/>
          </p:cNvSpPr>
          <p:nvPr>
            <p:ph type="subTitle" idx="1"/>
          </p:nvPr>
        </p:nvSpPr>
        <p:spPr>
          <a:xfrm>
            <a:off x="304800" y="1219200"/>
            <a:ext cx="8534400" cy="4419600"/>
          </a:xfrm>
        </p:spPr>
        <p:txBody>
          <a:bodyPr>
            <a:normAutofit/>
          </a:bodyPr>
          <a:lstStyle/>
          <a:p>
            <a:pPr algn="l"/>
            <a:r>
              <a:rPr lang="en-US" sz="1200" dirty="0" smtClean="0">
                <a:latin typeface="Times New Roman" pitchFamily="18" charset="0"/>
                <a:cs typeface="Times New Roman" pitchFamily="18" charset="0"/>
              </a:rPr>
              <a:t>                   </a:t>
            </a:r>
            <a:r>
              <a:rPr lang="en-US" sz="1800" dirty="0" err="1" smtClean="0">
                <a:latin typeface="Times New Roman" pitchFamily="18" charset="0"/>
                <a:cs typeface="Times New Roman" pitchFamily="18" charset="0"/>
              </a:rPr>
              <a:t>Schlesser</a:t>
            </a:r>
            <a:r>
              <a:rPr lang="en-US" sz="1800" dirty="0" smtClean="0">
                <a:latin typeface="Times New Roman" pitchFamily="18" charset="0"/>
                <a:cs typeface="Times New Roman" pitchFamily="18" charset="0"/>
              </a:rPr>
              <a:t>, C.(2004).The Correlation between Extracurricular Activities and </a:t>
            </a:r>
            <a:r>
              <a:rPr lang="en-US" sz="1800" dirty="0" smtClean="0">
                <a:latin typeface="Times New Roman" pitchFamily="18" charset="0"/>
                <a:cs typeface="Times New Roman" pitchFamily="18" charset="0"/>
              </a:rPr>
              <a:t>Grade</a:t>
            </a:r>
          </a:p>
          <a:p>
            <a:pPr algn="l"/>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Point Average of Middle </a:t>
            </a:r>
            <a:r>
              <a:rPr lang="en-US" sz="1800" dirty="0" smtClean="0">
                <a:latin typeface="Times New Roman" pitchFamily="18" charset="0"/>
                <a:cs typeface="Times New Roman" pitchFamily="18" charset="0"/>
              </a:rPr>
              <a:t>School Students </a:t>
            </a:r>
            <a:r>
              <a:rPr lang="en-US" sz="1800" dirty="0" smtClean="0">
                <a:latin typeface="Times New Roman" pitchFamily="18" charset="0"/>
                <a:cs typeface="Times New Roman" pitchFamily="18" charset="0"/>
              </a:rPr>
              <a:t>(Master’s thesis, The Graduate </a:t>
            </a:r>
            <a:endParaRPr lang="en-US" sz="1800" dirty="0" smtClean="0">
              <a:latin typeface="Times New Roman" pitchFamily="18" charset="0"/>
              <a:cs typeface="Times New Roman" pitchFamily="18" charset="0"/>
            </a:endParaRPr>
          </a:p>
          <a:p>
            <a:pPr algn="l"/>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School </a:t>
            </a:r>
            <a:r>
              <a:rPr lang="en-US" sz="1800" dirty="0" smtClean="0">
                <a:latin typeface="Times New Roman" pitchFamily="18" charset="0"/>
                <a:cs typeface="Times New Roman" pitchFamily="18" charset="0"/>
              </a:rPr>
              <a:t>University of Wisconsin-</a:t>
            </a:r>
            <a:r>
              <a:rPr lang="en-US" sz="1800" dirty="0" err="1" smtClean="0">
                <a:latin typeface="Times New Roman" pitchFamily="18" charset="0"/>
                <a:cs typeface="Times New Roman" pitchFamily="18" charset="0"/>
              </a:rPr>
              <a:t>StoutMenomonie</a:t>
            </a:r>
            <a:r>
              <a:rPr lang="en-US" sz="1800" dirty="0" smtClean="0">
                <a:latin typeface="Times New Roman" pitchFamily="18" charset="0"/>
                <a:cs typeface="Times New Roman" pitchFamily="18" charset="0"/>
              </a:rPr>
              <a:t>). Retrieved from </a:t>
            </a:r>
          </a:p>
          <a:p>
            <a:pPr algn="l"/>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hlinkClick r:id="rId2"/>
              </a:rPr>
              <a:t>http</a:t>
            </a:r>
            <a:r>
              <a:rPr lang="en-US" sz="1800" dirty="0" smtClean="0">
                <a:latin typeface="Times New Roman" pitchFamily="18" charset="0"/>
                <a:cs typeface="Times New Roman" pitchFamily="18" charset="0"/>
                <a:hlinkClick r:id="rId2"/>
              </a:rPr>
              <a:t>://www2.uwstout.edu/content/lib/thesis/2004/2004schlesserc.pdf</a:t>
            </a:r>
            <a:endParaRPr lang="en-US" sz="1800" dirty="0" smtClean="0">
              <a:latin typeface="Times New Roman" pitchFamily="18" charset="0"/>
              <a:cs typeface="Times New Roman" pitchFamily="18" charset="0"/>
            </a:endParaRPr>
          </a:p>
          <a:p>
            <a:pPr algn="l"/>
            <a:endParaRPr lang="en-US" sz="1800" dirty="0" smtClean="0">
              <a:latin typeface="Times New Roman" pitchFamily="18" charset="0"/>
              <a:cs typeface="Times New Roman" pitchFamily="18" charset="0"/>
            </a:endParaRPr>
          </a:p>
          <a:p>
            <a:pPr algn="l"/>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Patrick, S. (2000). The history of </a:t>
            </a:r>
            <a:r>
              <a:rPr lang="en-US" sz="1800" dirty="0" err="1" smtClean="0">
                <a:latin typeface="Times New Roman" pitchFamily="18" charset="0"/>
                <a:cs typeface="Times New Roman" pitchFamily="18" charset="0"/>
              </a:rPr>
              <a:t>iNACOL</a:t>
            </a:r>
            <a:r>
              <a:rPr lang="en-US" sz="1800" dirty="0" smtClean="0">
                <a:latin typeface="Times New Roman" pitchFamily="18" charset="0"/>
                <a:cs typeface="Times New Roman" pitchFamily="18" charset="0"/>
              </a:rPr>
              <a:t> [Online website]. Retrieved from </a:t>
            </a:r>
            <a:endParaRPr lang="en-US" sz="1800" dirty="0" smtClean="0">
              <a:latin typeface="Times New Roman" pitchFamily="18" charset="0"/>
              <a:cs typeface="Times New Roman" pitchFamily="18" charset="0"/>
            </a:endParaRPr>
          </a:p>
          <a:p>
            <a:pPr algn="l"/>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hlinkClick r:id="rId3"/>
              </a:rPr>
              <a:t>http</a:t>
            </a:r>
            <a:r>
              <a:rPr lang="en-US" sz="1800" dirty="0" smtClean="0">
                <a:latin typeface="Times New Roman" pitchFamily="18" charset="0"/>
                <a:cs typeface="Times New Roman" pitchFamily="18" charset="0"/>
                <a:hlinkClick r:id="rId3"/>
              </a:rPr>
              <a:t>://</a:t>
            </a:r>
            <a:r>
              <a:rPr lang="en-US" sz="1800" dirty="0" smtClean="0">
                <a:latin typeface="Times New Roman" pitchFamily="18" charset="0"/>
                <a:cs typeface="Times New Roman" pitchFamily="18" charset="0"/>
                <a:hlinkClick r:id="rId3"/>
              </a:rPr>
              <a:t>www.inacol.org/about/history.php</a:t>
            </a:r>
            <a:endParaRPr lang="en-US" sz="1800" dirty="0" smtClean="0">
              <a:latin typeface="Times New Roman" pitchFamily="18" charset="0"/>
              <a:cs typeface="Times New Roman" pitchFamily="18" charset="0"/>
            </a:endParaRPr>
          </a:p>
          <a:p>
            <a:pPr algn="l"/>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         </a:t>
            </a:r>
          </a:p>
          <a:p>
            <a:pPr algn="l"/>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Watkins</a:t>
            </a:r>
            <a:r>
              <a:rPr lang="en-US" sz="1800" dirty="0" smtClean="0">
                <a:latin typeface="Times New Roman" pitchFamily="18" charset="0"/>
                <a:cs typeface="Times New Roman" pitchFamily="18" charset="0"/>
              </a:rPr>
              <a:t>, R. (2005). </a:t>
            </a:r>
            <a:r>
              <a:rPr lang="en-US" sz="1800" i="1" dirty="0" smtClean="0">
                <a:latin typeface="Times New Roman" pitchFamily="18" charset="0"/>
                <a:cs typeface="Times New Roman" pitchFamily="18" charset="0"/>
              </a:rPr>
              <a:t>75 e-Learning activities: Making online learning interactive. </a:t>
            </a:r>
            <a:r>
              <a:rPr lang="en-US" sz="1800" dirty="0" smtClean="0">
                <a:latin typeface="Times New Roman" pitchFamily="18" charset="0"/>
                <a:cs typeface="Times New Roman" pitchFamily="18" charset="0"/>
              </a:rPr>
              <a:t>San</a:t>
            </a:r>
          </a:p>
          <a:p>
            <a:pPr algn="l"/>
            <a:r>
              <a:rPr lang="en-US" sz="1800" dirty="0" smtClean="0">
                <a:latin typeface="Times New Roman" pitchFamily="18" charset="0"/>
                <a:cs typeface="Times New Roman" pitchFamily="18" charset="0"/>
              </a:rPr>
              <a:t> </a:t>
            </a:r>
            <a:r>
              <a:rPr lang="en-US" sz="1800" dirty="0" smtClean="0">
                <a:latin typeface="Times New Roman" pitchFamily="18" charset="0"/>
                <a:cs typeface="Times New Roman" pitchFamily="18" charset="0"/>
              </a:rPr>
              <a:t>                Francisco, </a:t>
            </a:r>
            <a:r>
              <a:rPr lang="en-US" sz="1800" i="1" dirty="0" smtClean="0">
                <a:latin typeface="Times New Roman" pitchFamily="18" charset="0"/>
                <a:cs typeface="Times New Roman" pitchFamily="18" charset="0"/>
              </a:rPr>
              <a:t>CA</a:t>
            </a:r>
            <a:r>
              <a:rPr lang="en-US" sz="1800" dirty="0" smtClean="0">
                <a:latin typeface="Times New Roman" pitchFamily="18" charset="0"/>
                <a:cs typeface="Times New Roman" pitchFamily="18" charset="0"/>
              </a:rPr>
              <a:t>: John Wiley &amp; Sons, Inc.</a:t>
            </a:r>
          </a:p>
          <a:p>
            <a:pPr algn="l"/>
            <a:r>
              <a:rPr lang="en-US" sz="1800" dirty="0" smtClean="0">
                <a:latin typeface="Times New Roman" pitchFamily="18" charset="0"/>
                <a:cs typeface="Times New Roman" pitchFamily="18" charset="0"/>
              </a:rPr>
              <a:t> </a:t>
            </a:r>
            <a:endParaRPr lang="en-US" sz="1800" dirty="0" smtClean="0">
              <a:latin typeface="Times New Roman" pitchFamily="18" charset="0"/>
              <a:cs typeface="Times New Roman" pitchFamily="18" charset="0"/>
            </a:endParaRPr>
          </a:p>
          <a:p>
            <a:pPr algn="l"/>
            <a:endParaRPr lang="en-US" sz="1800" dirty="0">
              <a:latin typeface="Times New Roman" pitchFamily="18" charset="0"/>
              <a:cs typeface="Times New Roman" pitchFamily="18" charset="0"/>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550</TotalTime>
  <Words>617</Words>
  <Application>Microsoft Office PowerPoint</Application>
  <PresentationFormat>On-screen Show (4:3)</PresentationFormat>
  <Paragraphs>42</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Flow</vt:lpstr>
      <vt:lpstr>The Benefits of Online Learning at the Middle School level</vt:lpstr>
      <vt:lpstr>The Overall Idea of the Program</vt:lpstr>
      <vt:lpstr>Execution of the Plan </vt:lpstr>
      <vt:lpstr>Online Sample Demonstration of Student Activities </vt:lpstr>
      <vt:lpstr>Summary</vt:lpstr>
      <vt:lpstr>Reference</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Benefits of Online Learning at the Middle School level</dc:title>
  <dc:creator>Your User Name</dc:creator>
  <cp:lastModifiedBy>Your User Name</cp:lastModifiedBy>
  <cp:revision>17</cp:revision>
  <dcterms:created xsi:type="dcterms:W3CDTF">2011-12-12T22:11:32Z</dcterms:created>
  <dcterms:modified xsi:type="dcterms:W3CDTF">2011-12-18T00:42:41Z</dcterms:modified>
</cp:coreProperties>
</file>

<file path=docProps/thumbnail.jpeg>
</file>